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3" r:id="rId5"/>
    <p:sldId id="275" r:id="rId6"/>
    <p:sldId id="268" r:id="rId7"/>
    <p:sldId id="267" r:id="rId8"/>
    <p:sldId id="276" r:id="rId9"/>
    <p:sldId id="283" r:id="rId10"/>
    <p:sldId id="281" r:id="rId11"/>
    <p:sldId id="260" r:id="rId12"/>
    <p:sldId id="285" r:id="rId13"/>
    <p:sldId id="284" r:id="rId14"/>
    <p:sldId id="286" r:id="rId15"/>
    <p:sldId id="258" r:id="rId16"/>
    <p:sldId id="259" r:id="rId17"/>
    <p:sldId id="277" r:id="rId18"/>
    <p:sldId id="282" r:id="rId19"/>
    <p:sldId id="287" r:id="rId20"/>
    <p:sldId id="269" r:id="rId21"/>
  </p:sldIdLst>
  <p:sldSz cx="12188825" cy="6858000"/>
  <p:notesSz cx="6858000" cy="9144000"/>
  <p:defaultTextStyle>
    <a:defPPr>
      <a:defRPr lang="en-US"/>
    </a:defPPr>
    <a:lvl1pPr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08013" indent="-1508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217613" indent="-3032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827213" indent="-4556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436813" indent="-6080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e Gilman" initials="JG" lastIdx="9" clrIdx="0"/>
  <p:cmAuthor id="2" name="Alexandra Council" initials="AC" lastIdx="16" clrIdx="1">
    <p:extLst>
      <p:ext uri="{19B8F6BF-5375-455C-9EA6-DF929625EA0E}">
        <p15:presenceInfo xmlns:p15="http://schemas.microsoft.com/office/powerpoint/2012/main" userId="S::alexandra.council@stl.unitedway.org::71be92ff-e7c1-4e1d-b1be-f53295cb44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126"/>
    <a:srgbClr val="F1B434"/>
    <a:srgbClr val="003087"/>
    <a:srgbClr val="E03C31"/>
    <a:srgbClr val="7BA4DB"/>
    <a:srgbClr val="9E9E9F"/>
    <a:srgbClr val="001335"/>
    <a:srgbClr val="F9B9A8"/>
    <a:srgbClr val="58585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54" autoAdjust="0"/>
  </p:normalViewPr>
  <p:slideViewPr>
    <p:cSldViewPr snapToGrid="0" snapToObjects="1">
      <p:cViewPr varScale="1">
        <p:scale>
          <a:sx n="68" d="100"/>
          <a:sy n="68" d="100"/>
        </p:scale>
        <p:origin x="978" y="54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3E464-5435-4962-A37A-617C1AA9F80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80FE-BB79-4B02-BEF0-5DE699AD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480FE-BB79-4B02-BEF0-5DE699AD1E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458AE-2278-42F9-B95F-405D0CBB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1F2F-0193-46C3-A454-6A7E9BE0D2E7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36F7D-4F76-4F6C-9703-70551B6B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0006C-2B08-4873-9CEC-0EAB0FBC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5CD3-B0A2-4F43-973C-B3EFC654E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7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875C-46B3-4B83-B3F1-2B16AD59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73B4-4FF6-43F2-B90A-B6380DBE1484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4D0D-BDF0-485A-8D8B-54C0E5A2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ADC6-918F-43F3-93FE-EC0505AC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982A-7BA8-4CCD-988C-47535D5E7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92069-0E85-4B6F-9C2E-588F2EB6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2C80-867A-4245-B337-0806B7D61F0E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00AC1-48D9-47F9-979E-C0BFE6F6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4661C-024E-46D6-A96C-CFAC17CF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A4C8-1852-4329-B989-8C63CA40C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43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7F20A-2C45-4C2D-AA59-767DE852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A773-5BFF-4836-89F0-786750964597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C44-BA09-44E6-A513-BE5BBF22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CDFF6-1474-4362-B293-AD98EAD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5D88-3B79-48D8-90B9-6D142661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6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16555-B6CD-42A2-84D3-297F32A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7438-B86F-49E8-B62C-88473D4B768D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78B8-B973-42F1-90F3-A09D3EA8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64D5-30F3-4322-9D19-94BEA5EA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56A3-37C5-4478-A4A0-045D04407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0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A9E0F1-2D94-4099-83B6-A9FE762F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CA5A-160C-43FA-9BB5-40E6D8A1B8C9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2CE328-CCC6-4B79-A626-94EB8DCE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80183C-B7F9-4104-B1C1-851EA458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D58D-1DBA-4E75-A79F-D0BEC12F0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06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4F6F37-5E19-47B4-A086-2EC12AEE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61E6-58C6-49AC-B34E-DBB2366B452D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7F2572-7863-4578-AB82-2F5D2249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E30066-66DA-4686-ABEB-C6F87CA8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9B3C-FAC0-4095-A78B-1E76529AC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0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D099CB-0BF3-4984-A6EF-FFE74E43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7632-D9D7-45D4-82D0-1449159428ED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342680-7D6F-471B-AFBE-EFF88FB0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694352-BC7C-4986-8508-4E74E3F7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3233-14C6-4643-9ADC-A8CA1DE8C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2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81C20E-FBA9-44ED-98B6-A978674D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E76F-DB8D-4C56-97AE-49EA46BD9EA7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487FBB-B9AE-4BB7-ABF0-B6D0521E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E2E260-BEA5-4B34-9207-F4C4BDD6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564B-00F1-4DC5-892B-89CBD2219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13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754026-B8F2-4A1B-B795-575B3547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06BE-3C00-4112-B740-3AF5E3FDD4B9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72330C-380B-44B1-BD49-A7988F96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6D409-78A4-4ED1-AAE9-533BF030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3461-2AB6-4CC6-B4CC-035934002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29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281FDC-D41E-453B-83E2-8206E8CA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4E1E-93AE-42EE-A942-B6A720F59CAC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3CE5E6-5438-4B45-B20E-C6322356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FA687-7168-4ABE-A5AF-87EE57D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3F49-DCCC-4C8D-8628-EFE8FEE28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2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707FB4D-C620-4613-9DBD-C32201EEE3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587B2F-1BDE-40F5-A55D-275BFA15B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97C05-0F48-4215-907D-7B65D50CF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BD8DF2-7E5D-4F25-AA0A-C0F5E21A6873}" type="datetimeFigureOut">
              <a:rPr lang="en-US" altLang="en-US"/>
              <a:pPr>
                <a:defRPr/>
              </a:pPr>
              <a:t>8/25/2020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08EA-0EF9-4F86-BEB9-E186FBC0B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defTabSz="609493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DF83-DADC-4B5A-888B-045FBF4C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77F782-4FE5-46DF-8BEA-3E1D150EE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801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6080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Open Sans" panose="020B0606030504020204" pitchFamily="34" charset="0"/>
          <a:ea typeface="MS PGothic" panose="020B0600070205080204" pitchFamily="34" charset="-128"/>
        </a:defRPr>
      </a:lvl2pPr>
      <a:lvl3pPr algn="ctr" defTabSz="6080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Open Sans" panose="020B0606030504020204" pitchFamily="34" charset="0"/>
          <a:ea typeface="MS PGothic" panose="020B0600070205080204" pitchFamily="34" charset="-128"/>
        </a:defRPr>
      </a:lvl3pPr>
      <a:lvl4pPr algn="ctr" defTabSz="6080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Open Sans" panose="020B0606030504020204" pitchFamily="34" charset="0"/>
          <a:ea typeface="MS PGothic" panose="020B0600070205080204" pitchFamily="34" charset="-128"/>
        </a:defRPr>
      </a:lvl4pPr>
      <a:lvl5pPr algn="ctr" defTabSz="6080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Open Sans" panose="020B0606030504020204" pitchFamily="34" charset="0"/>
          <a:ea typeface="MS PGothic" panose="020B0600070205080204" pitchFamily="34" charset="-128"/>
        </a:defRPr>
      </a:lvl5pPr>
      <a:lvl6pPr marL="4572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6080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55613" indent="-4556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89013" indent="-3794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24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20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16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ootsuite.com/ideal-social-media-post-lengt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ryanerskine/2018/06/30/the-key-to-increasing-your-brands-reach-by-561-your-employees/#9d8934b29bb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facebook.com/UWWindham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5246614-EB5F-4C1F-95E9-4870926F45B3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26FF0-D6D7-4513-8A3E-3C3EC0912BEE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grpSp>
        <p:nvGrpSpPr>
          <p:cNvPr id="2052" name="Group 47">
            <a:extLst>
              <a:ext uri="{FF2B5EF4-FFF2-40B4-BE49-F238E27FC236}">
                <a16:creationId xmlns:a16="http://schemas.microsoft.com/office/drawing/2014/main" id="{57570F78-ED08-4203-A380-C5D692201274}"/>
              </a:ext>
            </a:extLst>
          </p:cNvPr>
          <p:cNvGrpSpPr>
            <a:grpSpLocks/>
          </p:cNvGrpSpPr>
          <p:nvPr/>
        </p:nvGrpSpPr>
        <p:grpSpPr bwMode="auto">
          <a:xfrm>
            <a:off x="4318000" y="2935288"/>
            <a:ext cx="7046913" cy="3180080"/>
            <a:chOff x="4317649" y="2936041"/>
            <a:chExt cx="7046683" cy="317844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CFD2BD-F919-41BB-984A-E5987FC2792D}"/>
                </a:ext>
              </a:extLst>
            </p:cNvPr>
            <p:cNvGrpSpPr/>
            <p:nvPr/>
          </p:nvGrpSpPr>
          <p:grpSpPr>
            <a:xfrm>
              <a:off x="4609298" y="4843237"/>
              <a:ext cx="6425293" cy="540911"/>
              <a:chOff x="1524000" y="5002969"/>
              <a:chExt cx="9448800" cy="1321631"/>
            </a:xfrm>
            <a:solidFill>
              <a:srgbClr val="2B5A6E"/>
            </a:solidFill>
          </p:grpSpPr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D26DB6E7-EAAB-4849-8E7F-C0E92A2F3554}"/>
                  </a:ext>
                </a:extLst>
              </p:cNvPr>
              <p:cNvSpPr/>
              <p:nvPr/>
            </p:nvSpPr>
            <p:spPr>
              <a:xfrm>
                <a:off x="1524000" y="5002977"/>
                <a:ext cx="1320801" cy="1320800"/>
              </a:xfrm>
              <a:prstGeom prst="chevron">
                <a:avLst/>
              </a:prstGeom>
              <a:solidFill>
                <a:srgbClr val="FFC000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7F658473-69C7-490B-B41D-B2EE5A116623}"/>
                  </a:ext>
                </a:extLst>
              </p:cNvPr>
              <p:cNvSpPr/>
              <p:nvPr/>
            </p:nvSpPr>
            <p:spPr>
              <a:xfrm>
                <a:off x="2692399" y="5002975"/>
                <a:ext cx="1320801" cy="1320800"/>
              </a:xfrm>
              <a:prstGeom prst="chevron">
                <a:avLst/>
              </a:prstGeom>
              <a:solidFill>
                <a:srgbClr val="F1B434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hevron 14">
                <a:extLst>
                  <a:ext uri="{FF2B5EF4-FFF2-40B4-BE49-F238E27FC236}">
                    <a16:creationId xmlns:a16="http://schemas.microsoft.com/office/drawing/2014/main" id="{F3630649-ECE0-4084-8BAF-D47A35DD1D38}"/>
                  </a:ext>
                </a:extLst>
              </p:cNvPr>
              <p:cNvSpPr/>
              <p:nvPr/>
            </p:nvSpPr>
            <p:spPr>
              <a:xfrm>
                <a:off x="3860800" y="5002973"/>
                <a:ext cx="1320801" cy="1320800"/>
              </a:xfrm>
              <a:prstGeom prst="chevron">
                <a:avLst/>
              </a:prstGeom>
              <a:solidFill>
                <a:srgbClr val="F1B434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>
                <a:extLst>
                  <a:ext uri="{FF2B5EF4-FFF2-40B4-BE49-F238E27FC236}">
                    <a16:creationId xmlns:a16="http://schemas.microsoft.com/office/drawing/2014/main" id="{AA4EA67B-2E11-4A76-A108-1B09D39E4878}"/>
                  </a:ext>
                </a:extLst>
              </p:cNvPr>
              <p:cNvSpPr/>
              <p:nvPr/>
            </p:nvSpPr>
            <p:spPr>
              <a:xfrm>
                <a:off x="5029200" y="5002971"/>
                <a:ext cx="1320801" cy="1320799"/>
              </a:xfrm>
              <a:prstGeom prst="chevron">
                <a:avLst/>
              </a:prstGeom>
              <a:solidFill>
                <a:srgbClr val="F1B434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>
                <a:extLst>
                  <a:ext uri="{FF2B5EF4-FFF2-40B4-BE49-F238E27FC236}">
                    <a16:creationId xmlns:a16="http://schemas.microsoft.com/office/drawing/2014/main" id="{C9B8385F-8F07-4CBE-B41A-F0A28F3847E7}"/>
                  </a:ext>
                </a:extLst>
              </p:cNvPr>
              <p:cNvSpPr/>
              <p:nvPr/>
            </p:nvSpPr>
            <p:spPr>
              <a:xfrm>
                <a:off x="6146800" y="5002969"/>
                <a:ext cx="1320801" cy="1320801"/>
              </a:xfrm>
              <a:prstGeom prst="chevron">
                <a:avLst/>
              </a:prstGeom>
              <a:solidFill>
                <a:srgbClr val="F1B434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hevron 17">
                <a:extLst>
                  <a:ext uri="{FF2B5EF4-FFF2-40B4-BE49-F238E27FC236}">
                    <a16:creationId xmlns:a16="http://schemas.microsoft.com/office/drawing/2014/main" id="{BD1BA860-3750-4363-9669-72AB679C3994}"/>
                  </a:ext>
                </a:extLst>
              </p:cNvPr>
              <p:cNvSpPr/>
              <p:nvPr/>
            </p:nvSpPr>
            <p:spPr>
              <a:xfrm>
                <a:off x="7315200" y="5003800"/>
                <a:ext cx="1320800" cy="1320800"/>
              </a:xfrm>
              <a:prstGeom prst="chevron">
                <a:avLst/>
              </a:prstGeom>
              <a:solidFill>
                <a:srgbClr val="F1B434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hevron 18">
                <a:extLst>
                  <a:ext uri="{FF2B5EF4-FFF2-40B4-BE49-F238E27FC236}">
                    <a16:creationId xmlns:a16="http://schemas.microsoft.com/office/drawing/2014/main" id="{A0E30C7A-A71D-499E-B7B5-3FF150D86E50}"/>
                  </a:ext>
                </a:extLst>
              </p:cNvPr>
              <p:cNvSpPr/>
              <p:nvPr/>
            </p:nvSpPr>
            <p:spPr>
              <a:xfrm>
                <a:off x="8483600" y="5003800"/>
                <a:ext cx="1320800" cy="1320800"/>
              </a:xfrm>
              <a:prstGeom prst="chevron">
                <a:avLst/>
              </a:prstGeom>
              <a:solidFill>
                <a:srgbClr val="F1B434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hevron 19">
                <a:extLst>
                  <a:ext uri="{FF2B5EF4-FFF2-40B4-BE49-F238E27FC236}">
                    <a16:creationId xmlns:a16="http://schemas.microsoft.com/office/drawing/2014/main" id="{8EDDFCB9-D583-4876-A4C5-7A44FA22753F}"/>
                  </a:ext>
                </a:extLst>
              </p:cNvPr>
              <p:cNvSpPr/>
              <p:nvPr/>
            </p:nvSpPr>
            <p:spPr>
              <a:xfrm>
                <a:off x="9652000" y="5003800"/>
                <a:ext cx="1320800" cy="1320800"/>
              </a:xfrm>
              <a:prstGeom prst="chevron">
                <a:avLst/>
              </a:prstGeom>
              <a:solidFill>
                <a:srgbClr val="F1B434"/>
              </a:solidFill>
              <a:ln w="28575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49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130" name="TextBox 20">
              <a:extLst>
                <a:ext uri="{FF2B5EF4-FFF2-40B4-BE49-F238E27FC236}">
                  <a16:creationId xmlns:a16="http://schemas.microsoft.com/office/drawing/2014/main" id="{620FD68F-1AAD-4E66-ACEE-CB1E916BB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7649" y="2936041"/>
              <a:ext cx="7046683" cy="166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en-US" sz="5600" b="1" cap="all" dirty="0">
                  <a:solidFill>
                    <a:srgbClr val="003087"/>
                  </a:solidFill>
                  <a:latin typeface="+mj-lt"/>
                </a:rPr>
                <a:t>United Way Campaign </a:t>
              </a:r>
            </a:p>
          </p:txBody>
        </p:sp>
        <p:sp>
          <p:nvSpPr>
            <p:cNvPr id="2058" name="Rectangle 1">
              <a:extLst>
                <a:ext uri="{FF2B5EF4-FFF2-40B4-BE49-F238E27FC236}">
                  <a16:creationId xmlns:a16="http://schemas.microsoft.com/office/drawing/2014/main" id="{C28B129A-05B5-4593-BE3B-53A600837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427" y="5576284"/>
              <a:ext cx="5689414" cy="538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en-US" sz="2600" b="1" dirty="0">
                  <a:solidFill>
                    <a:srgbClr val="E03C31"/>
                  </a:solidFill>
                  <a:latin typeface="Open Sans"/>
                  <a:ea typeface="MS PGothic"/>
                  <a:cs typeface="Open Sans" panose="020B0606030504020204" pitchFamily="34" charset="0"/>
                </a:rPr>
                <a:t>Social Media Toolkit</a:t>
              </a:r>
            </a:p>
          </p:txBody>
        </p:sp>
      </p:grpSp>
      <p:grpSp>
        <p:nvGrpSpPr>
          <p:cNvPr id="2053" name="Group 33">
            <a:extLst>
              <a:ext uri="{FF2B5EF4-FFF2-40B4-BE49-F238E27FC236}">
                <a16:creationId xmlns:a16="http://schemas.microsoft.com/office/drawing/2014/main" id="{AB63727D-0EE7-4846-B2FD-46B79699207E}"/>
              </a:ext>
            </a:extLst>
          </p:cNvPr>
          <p:cNvGrpSpPr>
            <a:grpSpLocks/>
          </p:cNvGrpSpPr>
          <p:nvPr/>
        </p:nvGrpSpPr>
        <p:grpSpPr bwMode="auto">
          <a:xfrm>
            <a:off x="328474" y="1099445"/>
            <a:ext cx="4233560" cy="4235687"/>
            <a:chOff x="4512533" y="1847121"/>
            <a:chExt cx="3163759" cy="3163759"/>
          </a:xfrm>
          <a:solidFill>
            <a:srgbClr val="003087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AB1C7B-3362-4DFA-9070-C7E226FF55E2}"/>
                </a:ext>
              </a:extLst>
            </p:cNvPr>
            <p:cNvSpPr/>
            <p:nvPr/>
          </p:nvSpPr>
          <p:spPr bwMode="auto">
            <a:xfrm>
              <a:off x="4512533" y="1847121"/>
              <a:ext cx="3163759" cy="316375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ACD4681-A699-4A8F-B136-FD0A43EC51BC}"/>
                </a:ext>
              </a:extLst>
            </p:cNvPr>
            <p:cNvSpPr/>
            <p:nvPr/>
          </p:nvSpPr>
          <p:spPr bwMode="auto">
            <a:xfrm>
              <a:off x="4680886" y="2015389"/>
              <a:ext cx="2827054" cy="2827223"/>
            </a:xfrm>
            <a:prstGeom prst="ellipse">
              <a:avLst/>
            </a:prstGeom>
            <a:grpFill/>
            <a:ln w="38100" cmpd="sng">
              <a:solidFill>
                <a:srgbClr val="FFFF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pic>
        <p:nvPicPr>
          <p:cNvPr id="2054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1EE47B5-B5DE-4E5F-BC6F-0D160EED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027238"/>
            <a:ext cx="28241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BAA420-0397-4B0E-8C6B-6BD05CE97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787" y="287553"/>
            <a:ext cx="3195357" cy="2404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D38F45-B8EC-7044-873C-B95FA471E894}"/>
              </a:ext>
            </a:extLst>
          </p:cNvPr>
          <p:cNvSpPr txBox="1"/>
          <p:nvPr/>
        </p:nvSpPr>
        <p:spPr>
          <a:xfrm>
            <a:off x="752391" y="702239"/>
            <a:ext cx="10684041" cy="378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98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[COMPANY NAME] is committed to helping our Windham County stay strong and healthy. We are  supporting United Way’s 2020 campaign. #WindhamUnited</a:t>
            </a:r>
            <a:endParaRPr lang="en-US" sz="479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0FF59-BD55-492E-9745-B932AA2DC501}"/>
              </a:ext>
            </a:extLst>
          </p:cNvPr>
          <p:cNvSpPr txBox="1"/>
          <p:nvPr/>
        </p:nvSpPr>
        <p:spPr>
          <a:xfrm>
            <a:off x="752391" y="5374710"/>
            <a:ext cx="18520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MS PGothic"/>
                <a:cs typeface="Calibri"/>
              </a:rPr>
              <a:t>ADD COMPANY LOGO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F4E93EB-8161-4A85-B724-C0714607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77" y="5193825"/>
            <a:ext cx="7416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EB2FAC-04C8-AE42-85D6-D3EBF0339E76}"/>
              </a:ext>
            </a:extLst>
          </p:cNvPr>
          <p:cNvSpPr txBox="1"/>
          <p:nvPr/>
        </p:nvSpPr>
        <p:spPr>
          <a:xfrm>
            <a:off x="328623" y="348085"/>
            <a:ext cx="11445323" cy="4062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300" b="1" dirty="0">
                <a:solidFill>
                  <a:srgbClr val="58585A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Our employees are committed to making the community where we live and work a better place for everyone through our annual United Way workplace campaign. </a:t>
            </a:r>
            <a:endParaRPr lang="en-US" b="1" dirty="0"/>
          </a:p>
          <a:p>
            <a:pPr algn="ctr"/>
            <a:br>
              <a:rPr lang="en-US" sz="43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300" b="1" dirty="0">
                <a:solidFill>
                  <a:srgbClr val="58585A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#WindhamUnited</a:t>
            </a:r>
            <a:endParaRPr lang="en-US" sz="43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235AD-4828-40E2-9E7F-BB374CB0FEE4}"/>
              </a:ext>
            </a:extLst>
          </p:cNvPr>
          <p:cNvSpPr txBox="1"/>
          <p:nvPr/>
        </p:nvSpPr>
        <p:spPr>
          <a:xfrm>
            <a:off x="631590" y="5128700"/>
            <a:ext cx="19957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MS PGothic"/>
                <a:cs typeface="Calibri"/>
              </a:rPr>
              <a:t>ADD COMPANY LOGO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A2C490E-C43E-4AAA-8AF0-24649E48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35" y="4947815"/>
            <a:ext cx="7416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2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3433F-43F5-434B-BC6E-85F2FD6C1E75}"/>
              </a:ext>
            </a:extLst>
          </p:cNvPr>
          <p:cNvSpPr txBox="1"/>
          <p:nvPr/>
        </p:nvSpPr>
        <p:spPr>
          <a:xfrm>
            <a:off x="827308" y="866881"/>
            <a:ext cx="10505991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Our support for the United Way campaign means a family won’t have to choose between paying the bills and putting food on the table. </a:t>
            </a:r>
          </a:p>
          <a:p>
            <a:pPr algn="ctr"/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#WindhamUnited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8B181-6E38-4630-9167-5EE0D3BB327A}"/>
              </a:ext>
            </a:extLst>
          </p:cNvPr>
          <p:cNvSpPr txBox="1"/>
          <p:nvPr/>
        </p:nvSpPr>
        <p:spPr>
          <a:xfrm>
            <a:off x="377652" y="5267882"/>
            <a:ext cx="20388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MS PGothic"/>
                <a:cs typeface="Calibri"/>
              </a:rPr>
              <a:t>ADD COMPANY LOGO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BAD876C-6F21-405A-BF4C-7E3F614DD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373" y="5086997"/>
            <a:ext cx="7416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F4070E-8025-D24F-AD3D-C8A962C876A7}"/>
              </a:ext>
            </a:extLst>
          </p:cNvPr>
          <p:cNvSpPr txBox="1"/>
          <p:nvPr/>
        </p:nvSpPr>
        <p:spPr>
          <a:xfrm>
            <a:off x="2322153" y="609523"/>
            <a:ext cx="7544518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[COMPANY NAME] stands United with our Windham County community to create a better place for all. #WindhamUnited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C7DC35-0174-40A0-BC6C-95DAEC72D3F5}"/>
              </a:ext>
            </a:extLst>
          </p:cNvPr>
          <p:cNvSpPr txBox="1"/>
          <p:nvPr/>
        </p:nvSpPr>
        <p:spPr>
          <a:xfrm>
            <a:off x="518729" y="5201647"/>
            <a:ext cx="19957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MS PGothic"/>
                <a:cs typeface="Calibri"/>
              </a:rPr>
              <a:t>ADD COMPANY LOGO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94FB763-B65B-4CD1-A367-F6FC3137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96" y="5020762"/>
            <a:ext cx="7416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5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DB19B6-E279-4A06-9AA7-C6F05FD9E01E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77DFB-0AD6-49AA-8923-3E620FF552D2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7171" name="TextBox 35">
            <a:extLst>
              <a:ext uri="{FF2B5EF4-FFF2-40B4-BE49-F238E27FC236}">
                <a16:creationId xmlns:a16="http://schemas.microsoft.com/office/drawing/2014/main" id="{85C534EF-29B1-4A1C-8746-EC39144F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350838"/>
            <a:ext cx="74549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 cap="all" dirty="0">
                <a:solidFill>
                  <a:srgbClr val="003087"/>
                </a:solidFill>
                <a:latin typeface="+mj-lt"/>
                <a:ea typeface="MS PGothic"/>
              </a:rPr>
              <a:t>POSTING TIPS FOR SOCIAL CHANNELS </a:t>
            </a:r>
            <a:endParaRPr lang="en-US" altLang="en-US" b="1" cap="all" dirty="0">
              <a:solidFill>
                <a:srgbClr val="003087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6910D-9ED4-48CA-8D34-FDBE051F64BD}"/>
              </a:ext>
            </a:extLst>
          </p:cNvPr>
          <p:cNvSpPr txBox="1"/>
          <p:nvPr/>
        </p:nvSpPr>
        <p:spPr>
          <a:xfrm>
            <a:off x="432301" y="926105"/>
            <a:ext cx="5838427" cy="26776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3087"/>
                </a:solidFill>
                <a:latin typeface="+mj-lt"/>
                <a:ea typeface="MS PGothic"/>
              </a:rPr>
              <a:t>INSTAGRAM</a:t>
            </a:r>
            <a:endParaRPr lang="en-US" sz="1600" b="1" dirty="0">
              <a:solidFill>
                <a:srgbClr val="003087"/>
              </a:solidFill>
              <a:latin typeface="+mn-lt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Post style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: Bold and creative images </a:t>
            </a:r>
            <a:endParaRPr lang="en-US" sz="1600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Length of post: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 138 – 150 characters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Call To Action example: 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Add link to next event’s sign-up </a:t>
            </a:r>
            <a:endParaRPr lang="en-US" sz="1600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Calibri"/>
                <a:ea typeface="MS PGothic"/>
                <a:cs typeface="Calibri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tags: 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places, people or pages </a:t>
            </a:r>
            <a:endParaRPr lang="en-US" sz="1600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hashtags: 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5-9 maximum </a:t>
            </a:r>
            <a:r>
              <a:rPr lang="en-US" sz="1600" b="1" dirty="0">
                <a:solidFill>
                  <a:srgbClr val="E03C31"/>
                </a:solidFill>
                <a:latin typeface="+mn-lt"/>
                <a:ea typeface="MS PGothic"/>
              </a:rPr>
              <a:t>#WindhamUnited</a:t>
            </a:r>
            <a:endParaRPr lang="en-US" sz="1600" b="1" dirty="0">
              <a:solidFill>
                <a:srgbClr val="E03C3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Respond to mentions, tags and comments to engage employee</a:t>
            </a:r>
            <a:r>
              <a:rPr lang="en-US" sz="1500" dirty="0">
                <a:solidFill>
                  <a:srgbClr val="58585A"/>
                </a:solidFill>
                <a:latin typeface="+mn-lt"/>
                <a:ea typeface="MS PGothic"/>
              </a:rPr>
              <a:t>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C0A46-1C07-4A7E-88D7-D4609D417A6F}"/>
              </a:ext>
            </a:extLst>
          </p:cNvPr>
          <p:cNvSpPr txBox="1"/>
          <p:nvPr/>
        </p:nvSpPr>
        <p:spPr>
          <a:xfrm>
            <a:off x="6817099" y="926105"/>
            <a:ext cx="4904142" cy="266226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1550" b="1" dirty="0">
                <a:solidFill>
                  <a:srgbClr val="003087"/>
                </a:solidFill>
                <a:latin typeface="+mj-lt"/>
                <a:ea typeface="MS PGothic"/>
              </a:rPr>
              <a:t>TWITTER</a:t>
            </a:r>
            <a:endParaRPr lang="en-US" sz="1550" b="1" dirty="0">
              <a:solidFill>
                <a:srgbClr val="003087"/>
              </a:solidFill>
              <a:latin typeface="Open Sans"/>
            </a:endParaRPr>
          </a:p>
          <a:p>
            <a:pPr eaLnBrk="1" hangingPunct="1">
              <a:defRPr/>
            </a:pPr>
            <a:endParaRPr lang="en-US" sz="1550" dirty="0">
              <a:solidFill>
                <a:srgbClr val="58585A"/>
              </a:solidFill>
              <a:latin typeface="Open Sans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Post style: 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casual and conversational </a:t>
            </a:r>
            <a:endParaRPr lang="en-US" sz="1600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Length of post: 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100 characters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Retweet employee posts 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about the campaign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Include an image to increase performance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tags: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 places, people or pages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hashtags: </a:t>
            </a:r>
            <a:r>
              <a:rPr lang="en-US" sz="1600" b="1" dirty="0">
                <a:solidFill>
                  <a:srgbClr val="E03C31"/>
                </a:solidFill>
                <a:latin typeface="+mn-lt"/>
                <a:ea typeface="MS PGothic"/>
              </a:rPr>
              <a:t>#WindhamUnited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Respond to mentions, replies and tweets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68338-BD91-4575-8D9F-DFEDB3373DE1}"/>
              </a:ext>
            </a:extLst>
          </p:cNvPr>
          <p:cNvSpPr txBox="1"/>
          <p:nvPr/>
        </p:nvSpPr>
        <p:spPr>
          <a:xfrm>
            <a:off x="432301" y="3561586"/>
            <a:ext cx="5709065" cy="29238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3087"/>
                </a:solidFill>
                <a:latin typeface="Open Sans"/>
                <a:ea typeface="MS PGothic"/>
              </a:rPr>
              <a:t>FACEBOOK</a:t>
            </a:r>
          </a:p>
          <a:p>
            <a:pPr eaLnBrk="1" hangingPunct="1">
              <a:defRPr/>
            </a:pPr>
            <a:endParaRPr lang="en-US" sz="1600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Post style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: Interesting and engaging content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Length of post: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 80 characters or less to increase performance by </a:t>
            </a:r>
            <a:r>
              <a:rPr lang="en-US" sz="1600" b="1" u="sng" dirty="0">
                <a:solidFill>
                  <a:srgbClr val="58585A"/>
                </a:solidFill>
                <a:latin typeface="+mn-lt"/>
                <a:ea typeface="MS P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66%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 </a:t>
            </a:r>
            <a:endParaRPr lang="en-US" sz="1600" b="1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tags: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 places, people or pages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hashtags: </a:t>
            </a:r>
            <a:r>
              <a:rPr lang="en-US" sz="1600" b="1" dirty="0">
                <a:solidFill>
                  <a:srgbClr val="E03C31"/>
                </a:solidFill>
                <a:latin typeface="+mn-lt"/>
                <a:ea typeface="MS PGothic"/>
              </a:rPr>
              <a:t>#WindhamUnited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Include images showing company campaign culture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Include a Call To Action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Respond to comments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E3F6A-12FC-4043-A9E7-5B8E4D69B5FA}"/>
              </a:ext>
            </a:extLst>
          </p:cNvPr>
          <p:cNvSpPr txBox="1"/>
          <p:nvPr/>
        </p:nvSpPr>
        <p:spPr>
          <a:xfrm>
            <a:off x="6817100" y="3562117"/>
            <a:ext cx="5047878" cy="23083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3087"/>
                </a:solidFill>
                <a:latin typeface="+mj-lt"/>
                <a:ea typeface="MS PGothic"/>
              </a:rPr>
              <a:t>LINKEDIN</a:t>
            </a:r>
            <a:endParaRPr lang="en-US" sz="1600" b="1" dirty="0">
              <a:solidFill>
                <a:srgbClr val="003087"/>
              </a:solidFill>
              <a:latin typeface="Open Sans"/>
              <a:cs typeface="Calibri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58585A"/>
              </a:solidFill>
              <a:latin typeface="Open Sans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Post style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: Informative and engaging employees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Length of post: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 70–400 characters for status update; 300-600 for article </a:t>
            </a:r>
            <a:endParaRPr lang="en-US" sz="1600" b="1" dirty="0">
              <a:solidFill>
                <a:srgbClr val="58585A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tags:</a:t>
            </a: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 places, people or companies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</a:t>
            </a:r>
            <a:r>
              <a:rPr lang="en-US" sz="1600" b="1" dirty="0">
                <a:solidFill>
                  <a:srgbClr val="58585A"/>
                </a:solidFill>
                <a:latin typeface="+mn-lt"/>
                <a:ea typeface="MS PGothic"/>
              </a:rPr>
              <a:t>Add relevant hashtags: </a:t>
            </a:r>
            <a:r>
              <a:rPr lang="en-US" sz="1600" b="1" dirty="0">
                <a:solidFill>
                  <a:srgbClr val="E03C31"/>
                </a:solidFill>
                <a:latin typeface="+mn-lt"/>
                <a:ea typeface="MS PGothic"/>
              </a:rPr>
              <a:t>#WindhamUnited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Include a Call To Action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8585A"/>
                </a:solidFill>
                <a:latin typeface="+mn-lt"/>
                <a:ea typeface="MS PGothic"/>
              </a:rPr>
              <a:t>☐  Respond to comments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DB19B6-E279-4A06-9AA7-C6F05FD9E01E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77DFB-0AD6-49AA-8923-3E620FF552D2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7171" name="TextBox 35">
            <a:extLst>
              <a:ext uri="{FF2B5EF4-FFF2-40B4-BE49-F238E27FC236}">
                <a16:creationId xmlns:a16="http://schemas.microsoft.com/office/drawing/2014/main" id="{85C534EF-29B1-4A1C-8746-EC39144F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585877"/>
            <a:ext cx="7781877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b="1" cap="all" dirty="0">
                <a:solidFill>
                  <a:srgbClr val="003087"/>
                </a:solidFill>
                <a:latin typeface="Open Sans"/>
                <a:ea typeface="MS PGothic"/>
              </a:rPr>
              <a:t>SHOW YOUR APPRECIATION: THANK YOU TIPS</a:t>
            </a:r>
          </a:p>
          <a:p>
            <a:pPr algn="ctr">
              <a:defRPr/>
            </a:pPr>
            <a:r>
              <a:rPr lang="en-US" sz="1600" dirty="0">
                <a:solidFill>
                  <a:srgbClr val="58585A"/>
                </a:solidFill>
                <a:latin typeface="Open Sans"/>
                <a:ea typeface="MS PGothic"/>
                <a:cs typeface="Calibri"/>
              </a:rPr>
              <a:t>Acknowledge the impact each and every gift makes for our community and make your </a:t>
            </a:r>
            <a:r>
              <a:rPr lang="en-US" sz="1600" b="1" dirty="0">
                <a:solidFill>
                  <a:srgbClr val="E03C31"/>
                </a:solidFill>
                <a:latin typeface="Open Sans"/>
                <a:ea typeface="MS PGothic"/>
                <a:cs typeface="Calibri"/>
              </a:rPr>
              <a:t>employees feel thanked for their meaningful contribution</a:t>
            </a:r>
            <a:r>
              <a:rPr lang="en-US" sz="1600" dirty="0">
                <a:solidFill>
                  <a:srgbClr val="E03C31"/>
                </a:solidFill>
                <a:latin typeface="Open Sans"/>
                <a:ea typeface="MS PGothic"/>
                <a:cs typeface="Calibri"/>
              </a:rPr>
              <a:t>. </a:t>
            </a:r>
          </a:p>
          <a:p>
            <a:pPr algn="ctr"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2BD2F-9BBF-454F-8E14-3980A96EA38E}"/>
              </a:ext>
            </a:extLst>
          </p:cNvPr>
          <p:cNvSpPr/>
          <p:nvPr/>
        </p:nvSpPr>
        <p:spPr>
          <a:xfrm>
            <a:off x="410983" y="1807623"/>
            <a:ext cx="11632054" cy="47509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58585A"/>
                </a:solidFill>
                <a:latin typeface="Open Sans"/>
                <a:ea typeface="Calibri" panose="020F0502020204030204" pitchFamily="34" charset="0"/>
                <a:cs typeface="Times New Roman"/>
              </a:rPr>
              <a:t>Here are ways to thank them on social media: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dirty="0">
                <a:solidFill>
                  <a:srgbClr val="58585A"/>
                </a:solidFill>
                <a:latin typeface="Open Sans"/>
                <a:ea typeface="Calibri" panose="020F0502020204030204" pitchFamily="34" charset="0"/>
                <a:cs typeface="Times New Roman"/>
              </a:rPr>
              <a:t>Create a graphic that highlights the number of campaign donors and volunteers. Share this across social media channels and thank them for supporting the United Way campaign.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dirty="0">
                <a:solidFill>
                  <a:srgbClr val="58585A"/>
                </a:solidFill>
                <a:latin typeface="Open Sans"/>
                <a:ea typeface="Calibri" panose="020F0502020204030204" pitchFamily="34" charset="0"/>
                <a:cs typeface="Times New Roman"/>
              </a:rPr>
              <a:t>Did a couple of your team members go above and beyond? Give them a shoutout.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dirty="0">
                <a:solidFill>
                  <a:srgbClr val="58585A"/>
                </a:solidFill>
                <a:latin typeface="Open Sans"/>
                <a:ea typeface="Calibri" panose="020F0502020204030204" pitchFamily="34" charset="0"/>
                <a:cs typeface="Times New Roman"/>
              </a:rPr>
              <a:t>Take a quick video of your company leaders saying thank you to employees! </a:t>
            </a:r>
            <a:endParaRPr lang="en-US" dirty="0">
              <a:solidFill>
                <a:srgbClr val="58585A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dirty="0">
                <a:solidFill>
                  <a:srgbClr val="58585A"/>
                </a:solidFill>
                <a:latin typeface="Open Sans"/>
                <a:ea typeface="Calibri" panose="020F0502020204030204" pitchFamily="34" charset="0"/>
                <a:cs typeface="Times New Roman"/>
              </a:rPr>
              <a:t>Ask your campaign rep for tips on how to show the impact of your campaign! Thank your employees for their contributions to making our region stronger. 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endParaRPr lang="en-US" sz="1400" dirty="0">
              <a:solidFill>
                <a:srgbClr val="58585A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E03C31"/>
                </a:solidFill>
                <a:latin typeface="Open Sans"/>
                <a:ea typeface="Calibri" panose="020F0502020204030204" pitchFamily="34" charset="0"/>
                <a:cs typeface="Times New Roman"/>
              </a:rPr>
              <a:t>Pro tip: </a:t>
            </a:r>
            <a:r>
              <a:rPr lang="en-US" sz="2200" dirty="0">
                <a:solidFill>
                  <a:srgbClr val="58585A"/>
                </a:solidFill>
                <a:latin typeface="Open Sans"/>
                <a:ea typeface="Calibri" panose="020F0502020204030204" pitchFamily="34" charset="0"/>
                <a:cs typeface="Times New Roman"/>
              </a:rPr>
              <a:t>Prompt, personal and powerful messaging is important to help donors understand the meaning of their gift. </a:t>
            </a:r>
            <a:endParaRPr lang="en-US" sz="2200" dirty="0">
              <a:solidFill>
                <a:srgbClr val="58585A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1F1F8321-0D93-44B6-AC29-94AA7DFC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4713">
            <a:off x="1189038" y="965905"/>
            <a:ext cx="376342" cy="377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00BF3F-6167-4D72-BB0D-F1C0C1AC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54" y="238951"/>
            <a:ext cx="738187" cy="739712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3C21E3D-1EAA-4613-A5C7-1D8E8BC23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375">
            <a:off x="396875" y="1007566"/>
            <a:ext cx="762105" cy="763680"/>
          </a:xfrm>
          <a:prstGeom prst="rect">
            <a:avLst/>
          </a:prstGeom>
        </p:spPr>
      </p:pic>
      <p:pic>
        <p:nvPicPr>
          <p:cNvPr id="10" name="Picture 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C45DF8BE-0E3E-4ADE-B495-8DF56E77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4410">
            <a:off x="11231563" y="1171754"/>
            <a:ext cx="682446" cy="682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C2172F-62F3-45F5-BDB6-1892F06D8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9352" y="387591"/>
            <a:ext cx="738187" cy="739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CC73D6-C950-4544-81B4-4CCEA76E1D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68380">
            <a:off x="9889429" y="437341"/>
            <a:ext cx="1027845" cy="102996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9ED3E8A-7A32-4C9A-BC3F-0A6A0D58B6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0089" y="1343025"/>
            <a:ext cx="319396" cy="3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CBDA00-FE08-CF4E-8CDC-FFDE8F6A73FD}"/>
              </a:ext>
            </a:extLst>
          </p:cNvPr>
          <p:cNvSpPr txBox="1"/>
          <p:nvPr/>
        </p:nvSpPr>
        <p:spPr>
          <a:xfrm>
            <a:off x="3778446" y="434332"/>
            <a:ext cx="4098729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dirty="0">
                <a:solidFill>
                  <a:srgbClr val="58585A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THANK YOU TO ALL WHO SUPPORTED OUR </a:t>
            </a:r>
            <a:endParaRPr lang="en-US" sz="4400" dirty="0">
              <a:solidFill>
                <a:srgbClr val="58585A"/>
              </a:solidFill>
              <a:latin typeface="Open Sans Light"/>
              <a:cs typeface="Calibri"/>
            </a:endParaRPr>
          </a:p>
          <a:p>
            <a:pPr algn="ctr"/>
            <a:r>
              <a:rPr lang="en-US" sz="4400" dirty="0">
                <a:solidFill>
                  <a:srgbClr val="58585A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UNITED WAY CAMPAIGN!!</a:t>
            </a:r>
            <a:endParaRPr lang="en-US" sz="4400" dirty="0">
              <a:solidFill>
                <a:srgbClr val="58585A"/>
              </a:solidFill>
              <a:latin typeface="Open Sans Light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752B8-4119-444F-A9CA-A0F0608DCA0D}"/>
              </a:ext>
            </a:extLst>
          </p:cNvPr>
          <p:cNvSpPr txBox="1"/>
          <p:nvPr/>
        </p:nvSpPr>
        <p:spPr>
          <a:xfrm>
            <a:off x="518729" y="5042453"/>
            <a:ext cx="19957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MS PGothic"/>
                <a:cs typeface="Calibri"/>
              </a:rPr>
              <a:t>ADD COMPANY LOGO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8A128EF-DB9B-4004-8BA0-82895C37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96" y="4861568"/>
            <a:ext cx="7416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796D307-918A-44E8-B612-84203AC87318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314BEA-7AC5-41E4-95E2-482F3306E9D5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9219" name="TextBox 35">
            <a:extLst>
              <a:ext uri="{FF2B5EF4-FFF2-40B4-BE49-F238E27FC236}">
                <a16:creationId xmlns:a16="http://schemas.microsoft.com/office/drawing/2014/main" id="{0155B23D-7003-49C2-8107-77E69CACD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63563"/>
            <a:ext cx="105345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5600" b="1" cap="all" dirty="0">
                <a:solidFill>
                  <a:srgbClr val="003087"/>
                </a:solidFill>
                <a:latin typeface="+mn-lt"/>
              </a:rPr>
              <a:t>Connect with United Way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5DBCDD-9C97-4789-A523-1E333FE43BF2}"/>
              </a:ext>
            </a:extLst>
          </p:cNvPr>
          <p:cNvSpPr/>
          <p:nvPr/>
        </p:nvSpPr>
        <p:spPr>
          <a:xfrm>
            <a:off x="2843213" y="1870075"/>
            <a:ext cx="76263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58585A"/>
                </a:solidFill>
                <a:latin typeface="+mj-lt"/>
              </a:rPr>
              <a:t>Facebook: United Way of Windham County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58585A"/>
                </a:solidFill>
                <a:latin typeface="+mj-lt"/>
              </a:rPr>
              <a:t>Twitter: @united_way_Windham_county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58585A"/>
                </a:solidFill>
                <a:latin typeface="+mj-lt"/>
              </a:rPr>
              <a:t>Instagram: @united_way_wc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B1BA7A4-5747-4051-8138-D8EB8306441C}"/>
              </a:ext>
            </a:extLst>
          </p:cNvPr>
          <p:cNvSpPr/>
          <p:nvPr/>
        </p:nvSpPr>
        <p:spPr>
          <a:xfrm>
            <a:off x="3836988" y="4343400"/>
            <a:ext cx="6491287" cy="1870075"/>
          </a:xfrm>
          <a:prstGeom prst="roundRect">
            <a:avLst/>
          </a:prstGeom>
          <a:solidFill>
            <a:srgbClr val="F1B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C00589F-B651-4591-A514-29B703AAD5B3}"/>
              </a:ext>
            </a:extLst>
          </p:cNvPr>
          <p:cNvSpPr/>
          <p:nvPr/>
        </p:nvSpPr>
        <p:spPr>
          <a:xfrm>
            <a:off x="3997325" y="4500563"/>
            <a:ext cx="6169025" cy="1555750"/>
          </a:xfrm>
          <a:prstGeom prst="round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7" name="Picture 2">
            <a:extLst>
              <a:ext uri="{FF2B5EF4-FFF2-40B4-BE49-F238E27FC236}">
                <a16:creationId xmlns:a16="http://schemas.microsoft.com/office/drawing/2014/main" id="{82C9005D-AE23-40C0-910E-105088BD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946275"/>
            <a:ext cx="3730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0C77A11-CFF6-4B72-BF7A-F2462FC0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855913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3C69E92-2DF8-4690-BF86-772F87EE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387600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8215CE-16C1-4EFD-B2B7-6173A8820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24" y="4040127"/>
            <a:ext cx="948028" cy="949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9DD3D-793A-4527-97B9-22AED3BEA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22112">
            <a:off x="1869006" y="4133857"/>
            <a:ext cx="354451" cy="355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A1CE4-A587-4B91-8F94-A62071AC2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322" y="5120961"/>
            <a:ext cx="398747" cy="39957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1ED2635-0AB7-4BE9-86E5-4C9B95330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582192">
            <a:off x="500982" y="4781482"/>
            <a:ext cx="461715" cy="461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289CAB-09AD-4CF3-AC32-32F226E52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55152">
            <a:off x="438867" y="5547295"/>
            <a:ext cx="739142" cy="737618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EF9B654F-A06D-41D0-9A62-7B88CBB3A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602255">
            <a:off x="1421613" y="5277139"/>
            <a:ext cx="1040206" cy="10423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44B87B-8B1C-4577-ABCE-B6EF8F4BA1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05186">
            <a:off x="1948586" y="4505517"/>
            <a:ext cx="737617" cy="739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55EE01-B233-4F2A-8C59-CB1FDA30F41D}"/>
              </a:ext>
            </a:extLst>
          </p:cNvPr>
          <p:cNvSpPr txBox="1"/>
          <p:nvPr/>
        </p:nvSpPr>
        <p:spPr>
          <a:xfrm>
            <a:off x="4261481" y="5213904"/>
            <a:ext cx="5834122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+mn-lt"/>
                <a:ea typeface="MS PGothic"/>
              </a:rPr>
              <a:t>To learn more about how using social during the United Way campaign fits into your overall strategy, check out the ECC Guide.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1A844-6670-4EB2-9AB1-9785303B88B7}"/>
              </a:ext>
            </a:extLst>
          </p:cNvPr>
          <p:cNvSpPr txBox="1"/>
          <p:nvPr/>
        </p:nvSpPr>
        <p:spPr>
          <a:xfrm>
            <a:off x="4852873" y="4564979"/>
            <a:ext cx="463579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ea typeface="MS PGothic"/>
              </a:rPr>
              <a:t>Your ECC Guide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F6FADAE-AE99-43BD-8069-50E19AC4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0" y="1026392"/>
            <a:ext cx="465846" cy="47888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8DB19B6-E279-4A06-9AA7-C6F05FD9E01E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77DFB-0AD6-49AA-8923-3E620FF552D2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7171" name="TextBox 35">
            <a:extLst>
              <a:ext uri="{FF2B5EF4-FFF2-40B4-BE49-F238E27FC236}">
                <a16:creationId xmlns:a16="http://schemas.microsoft.com/office/drawing/2014/main" id="{85C534EF-29B1-4A1C-8746-EC39144F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611188"/>
            <a:ext cx="9117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3087"/>
                </a:solidFill>
                <a:latin typeface="+mj-lt"/>
                <a:ea typeface="MS PGothic"/>
              </a:rPr>
              <a:t>Your social media cheat sheet for your best United Way campaign #WindhamUnited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4B59A-5932-47EB-A889-16497E45CE12}"/>
              </a:ext>
            </a:extLst>
          </p:cNvPr>
          <p:cNvSpPr txBox="1"/>
          <p:nvPr/>
        </p:nvSpPr>
        <p:spPr>
          <a:xfrm>
            <a:off x="736501" y="1484371"/>
            <a:ext cx="10823147" cy="533992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en-US" sz="2300" dirty="0">
                <a:solidFill>
                  <a:srgbClr val="58585A"/>
                </a:solidFill>
                <a:latin typeface="+mj-lt"/>
                <a:ea typeface="MS PGothic"/>
              </a:rPr>
              <a:t>Maximize your campaign’s impact on the community by sharing your story on social media and encouraging your employees to do the same. </a:t>
            </a:r>
            <a:endParaRPr lang="en-US" sz="2300" dirty="0">
              <a:solidFill>
                <a:srgbClr val="58585A"/>
              </a:solidFill>
              <a:latin typeface="+mj-lt"/>
            </a:endParaRPr>
          </a:p>
          <a:p>
            <a:pPr eaLnBrk="1" hangingPunct="1">
              <a:defRPr/>
            </a:pPr>
            <a:endParaRPr lang="en-US" sz="2300" dirty="0">
              <a:solidFill>
                <a:srgbClr val="58585A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300" dirty="0">
                <a:solidFill>
                  <a:srgbClr val="58585A"/>
                </a:solidFill>
                <a:latin typeface="+mj-lt"/>
                <a:ea typeface="MS PGothic"/>
              </a:rPr>
              <a:t>Just think, brand messages reached </a:t>
            </a:r>
            <a:r>
              <a:rPr lang="en-US" sz="2300" b="1" u="sng" dirty="0">
                <a:solidFill>
                  <a:srgbClr val="58585A"/>
                </a:solidFill>
                <a:latin typeface="+mj-lt"/>
                <a:ea typeface="MS P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561% further</a:t>
            </a:r>
            <a:r>
              <a:rPr lang="en-US" sz="2300" b="1" dirty="0">
                <a:solidFill>
                  <a:srgbClr val="58585A"/>
                </a:solidFill>
                <a:latin typeface="+mj-lt"/>
                <a:ea typeface="MS PGothic"/>
              </a:rPr>
              <a:t> </a:t>
            </a:r>
            <a:r>
              <a:rPr lang="en-US" sz="2300" dirty="0">
                <a:solidFill>
                  <a:srgbClr val="58585A"/>
                </a:solidFill>
                <a:latin typeface="+mj-lt"/>
                <a:ea typeface="MS PGothic"/>
              </a:rPr>
              <a:t>when shared by employees on social media and earned eight times more engagement. </a:t>
            </a:r>
            <a:endParaRPr lang="en-US" sz="2300" dirty="0">
              <a:solidFill>
                <a:srgbClr val="58585A"/>
              </a:solidFill>
              <a:latin typeface="+mj-lt"/>
            </a:endParaRPr>
          </a:p>
          <a:p>
            <a:pPr eaLnBrk="1" hangingPunct="1">
              <a:defRPr/>
            </a:pPr>
            <a:endParaRPr lang="en-US" sz="2300" dirty="0">
              <a:solidFill>
                <a:srgbClr val="58585A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300" b="1" dirty="0">
                <a:solidFill>
                  <a:srgbClr val="58585A"/>
                </a:solidFill>
                <a:latin typeface="+mj-lt"/>
                <a:ea typeface="MS PGothic"/>
              </a:rPr>
              <a:t>With our social media tips, you can:</a:t>
            </a:r>
          </a:p>
          <a:p>
            <a:pPr marL="342900" indent="-342900">
              <a:lnSpc>
                <a:spcPct val="150000"/>
              </a:lnSpc>
              <a:buClr>
                <a:srgbClr val="F1B43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rgbClr val="58585A"/>
                </a:solidFill>
                <a:latin typeface="Open Sans"/>
                <a:ea typeface="MS PGothic"/>
                <a:cs typeface="Calibri"/>
              </a:rPr>
              <a:t>Reach company stakeholders and share your company’s community impact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rgbClr val="58585A"/>
                </a:solidFill>
                <a:latin typeface="Open Sans"/>
                <a:ea typeface="MS PGothic"/>
                <a:cs typeface="Calibri"/>
              </a:rPr>
              <a:t> Engage employees with United Way campaign messaging to increase participation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srgbClr val="58585A"/>
                </a:solidFill>
                <a:latin typeface="Open Sans"/>
                <a:ea typeface="MS PGothic"/>
                <a:cs typeface="Calibri"/>
              </a:rPr>
              <a:t> Highlight your United Way campaign to drive interest internally and externally</a:t>
            </a:r>
            <a:endParaRPr lang="en-US" sz="2200" dirty="0">
              <a:latin typeface="Open Sans"/>
              <a:ea typeface="MS PGothic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B498-51BA-4F6A-9695-799DF0BBDFB8}"/>
              </a:ext>
            </a:extLst>
          </p:cNvPr>
          <p:cNvSpPr/>
          <p:nvPr/>
        </p:nvSpPr>
        <p:spPr>
          <a:xfrm>
            <a:off x="4953000" y="6100112"/>
            <a:ext cx="6924675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800" b="1" dirty="0">
                <a:solidFill>
                  <a:srgbClr val="00308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Take your United Way campaign to the next level, today!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AF7E4C0-CBBA-49B1-9F97-9CDDAFB60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9983">
            <a:off x="9181717" y="331764"/>
            <a:ext cx="1045481" cy="1047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AAEEDC-80CD-4851-AE46-6BCACCF85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686">
            <a:off x="11190972" y="1126358"/>
            <a:ext cx="368300" cy="36754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DA86EBD7-1A6F-4334-92A8-F88633CD5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1864">
            <a:off x="10490239" y="348047"/>
            <a:ext cx="822394" cy="8223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26B40F-65E4-4E60-A15A-3197FD4410A1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6">
            <a:extLst>
              <a:ext uri="{FF2B5EF4-FFF2-40B4-BE49-F238E27FC236}">
                <a16:creationId xmlns:a16="http://schemas.microsoft.com/office/drawing/2014/main" id="{F0CB1D6D-82F0-45E2-A6BC-0CCFE79477E1}"/>
              </a:ext>
            </a:extLst>
          </p:cNvPr>
          <p:cNvGrpSpPr>
            <a:grpSpLocks/>
          </p:cNvGrpSpPr>
          <p:nvPr/>
        </p:nvGrpSpPr>
        <p:grpSpPr bwMode="auto">
          <a:xfrm>
            <a:off x="1008062" y="757238"/>
            <a:ext cx="10172700" cy="2032000"/>
            <a:chOff x="531828" y="2402070"/>
            <a:chExt cx="11087102" cy="2032000"/>
          </a:xfrm>
          <a:solidFill>
            <a:srgbClr val="F1B434"/>
          </a:solidFill>
        </p:grpSpPr>
        <p:sp>
          <p:nvSpPr>
            <p:cNvPr id="4" name="Down Ribbon 3">
              <a:extLst>
                <a:ext uri="{FF2B5EF4-FFF2-40B4-BE49-F238E27FC236}">
                  <a16:creationId xmlns:a16="http://schemas.microsoft.com/office/drawing/2014/main" id="{D6E20F96-8329-4D40-B24F-DDE38C1E0A63}"/>
                </a:ext>
              </a:extLst>
            </p:cNvPr>
            <p:cNvSpPr/>
            <p:nvPr/>
          </p:nvSpPr>
          <p:spPr>
            <a:xfrm rot="10800000">
              <a:off x="531828" y="2402070"/>
              <a:ext cx="11087102" cy="2032000"/>
            </a:xfrm>
            <a:prstGeom prst="ribbon">
              <a:avLst>
                <a:gd name="adj1" fmla="val 16667"/>
                <a:gd name="adj2" fmla="val 75000"/>
              </a:avLst>
            </a:prstGeom>
            <a:solidFill>
              <a:srgbClr val="00308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152" name="TextBox 4">
              <a:extLst>
                <a:ext uri="{FF2B5EF4-FFF2-40B4-BE49-F238E27FC236}">
                  <a16:creationId xmlns:a16="http://schemas.microsoft.com/office/drawing/2014/main" id="{AA27BFEA-618D-4168-AD5F-2043D4EC1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304" y="2655803"/>
              <a:ext cx="8156148" cy="1200329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en-US" sz="4000" b="1" cap="all" dirty="0">
                  <a:solidFill>
                    <a:schemeClr val="bg1"/>
                  </a:solidFill>
                  <a:latin typeface="+mj-lt"/>
                </a:rPr>
                <a:t>Part One: Tailor Your Message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70CB8-69B1-4D7C-A540-82A1A308B48A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DB19B6-E279-4A06-9AA7-C6F05FD9E01E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77DFB-0AD6-49AA-8923-3E620FF552D2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B0DB9-8391-49F3-B925-DC0D03507628}"/>
              </a:ext>
            </a:extLst>
          </p:cNvPr>
          <p:cNvSpPr/>
          <p:nvPr/>
        </p:nvSpPr>
        <p:spPr>
          <a:xfrm>
            <a:off x="301475" y="1553209"/>
            <a:ext cx="11595900" cy="43057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003087"/>
                </a:solidFill>
                <a:latin typeface="Open Sans Light"/>
                <a:ea typeface="MS PGothic"/>
                <a:cs typeface="Times New Roman"/>
              </a:rPr>
              <a:t>Facebook and Instagram:</a:t>
            </a:r>
            <a:r>
              <a:rPr lang="en-US" sz="1700" dirty="0">
                <a:solidFill>
                  <a:srgbClr val="003087"/>
                </a:solidFill>
                <a:latin typeface="Open Sans Light"/>
                <a:ea typeface="MS PGothic"/>
                <a:cs typeface="Times New Roman"/>
              </a:rPr>
              <a:t> </a:t>
            </a: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Internal Facebook pages encourage departments, teams and employees to collaborate and share stories while things look a little different this year – whether you’re working from home or in the office. 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Show how your company is getting creative for campaign (ex. virtual rallies, games, raffles, etc.) 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Stream live videos from virtual events and volunteer opportunities (Facebook is </a:t>
            </a:r>
            <a:r>
              <a:rPr lang="en-US" sz="1700" u="sng" dirty="0">
                <a:solidFill>
                  <a:srgbClr val="003087"/>
                </a:solidFill>
                <a:latin typeface="Open Sans Light"/>
                <a:ea typeface="MS PGothic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of the favorite platforms</a:t>
            </a:r>
            <a:r>
              <a:rPr lang="en-US" sz="1700" dirty="0">
                <a:solidFill>
                  <a:srgbClr val="003087"/>
                </a:solidFill>
                <a:latin typeface="Open Sans Light"/>
                <a:ea typeface="MS PGothic"/>
                <a:cs typeface="Times New Roman"/>
              </a:rPr>
              <a:t> </a:t>
            </a: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to watch videos on!)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Share an employee highlight or a “Why I Give” story – make sure to include </a:t>
            </a:r>
            <a:r>
              <a:rPr lang="en-US" sz="1700" dirty="0">
                <a:solidFill>
                  <a:srgbClr val="F05126"/>
                </a:solidFill>
                <a:latin typeface="Open Sans Light"/>
                <a:ea typeface="MS PGothic"/>
                <a:cs typeface="Times New Roman"/>
              </a:rPr>
              <a:t>#WindhamUnited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Highlight your Leadership Givers and encourage employees to ask how they can get involved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Post upcoming events, volunteer opportunities and incentives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1700" b="1" dirty="0">
              <a:solidFill>
                <a:srgbClr val="003087"/>
              </a:solidFill>
              <a:latin typeface="Open Sans Light"/>
              <a:ea typeface="MS PGothic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700" b="1" dirty="0">
                <a:solidFill>
                  <a:srgbClr val="003087"/>
                </a:solidFill>
                <a:latin typeface="Open Sans Light"/>
                <a:ea typeface="MS PGothic"/>
                <a:cs typeface="Times New Roman"/>
              </a:rPr>
              <a:t>Twitter:</a:t>
            </a:r>
            <a:r>
              <a:rPr lang="en-US" sz="1700" dirty="0">
                <a:solidFill>
                  <a:srgbClr val="003087"/>
                </a:solidFill>
                <a:latin typeface="Open Sans Light"/>
                <a:ea typeface="MS PGothic"/>
                <a:cs typeface="Times New Roman"/>
              </a:rPr>
              <a:t> 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,Sans-Serif" panose="05000000000000000000" pitchFamily="2" charset="2"/>
              <a:buChar char=""/>
              <a:defRPr/>
            </a:pP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Times New Roman"/>
              </a:rPr>
              <a:t>Talk about the impact of volunteer opportunities. </a:t>
            </a:r>
            <a:r>
              <a:rPr lang="en-US" sz="1700" dirty="0">
                <a:solidFill>
                  <a:srgbClr val="58585A"/>
                </a:solidFill>
                <a:latin typeface="Open Sans Light"/>
                <a:ea typeface="MS PGothic"/>
                <a:cs typeface="Calibri"/>
              </a:rPr>
              <a:t>Share a quick clip from a virtual event and tag those featured</a:t>
            </a:r>
            <a:endParaRPr lang="en-US" sz="1700" dirty="0">
              <a:solidFill>
                <a:srgbClr val="000000"/>
              </a:solidFill>
              <a:latin typeface="Open Sans Light"/>
              <a:ea typeface="MS PGothic"/>
              <a:cs typeface="Calibri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700" dirty="0">
                <a:solidFill>
                  <a:srgbClr val="58585A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Ask for employees to give you a quote about why they love United Way (ask them to share it across their Twitter network) and use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solidFill>
                <a:srgbClr val="58585A"/>
              </a:solidFill>
              <a:latin typeface="Open Sans Ligh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6206110C-8BBE-4A60-B883-83490CFE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551" y="280988"/>
            <a:ext cx="6912587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 cap="all" dirty="0">
                <a:solidFill>
                  <a:srgbClr val="003087"/>
                </a:solidFill>
                <a:latin typeface="+mj-lt"/>
              </a:rPr>
              <a:t>Encourage and Engage Employees</a:t>
            </a:r>
          </a:p>
          <a:p>
            <a:pPr algn="ctr" eaLnBrk="1" hangingPunct="1">
              <a:defRPr/>
            </a:pPr>
            <a:r>
              <a:rPr lang="en-US" sz="1500" dirty="0">
                <a:solidFill>
                  <a:srgbClr val="58585A"/>
                </a:solidFill>
                <a:latin typeface="+mj-lt"/>
                <a:ea typeface="MS PGothic"/>
              </a:rPr>
              <a:t>Use these tips to increase current event participation and giving and create a sense of unified responsibility among employees. 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S PGothic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D05CDA7-AE37-4513-AAC0-85A1FA28E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7428">
            <a:off x="303196" y="268271"/>
            <a:ext cx="871554" cy="871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DA03B-E09C-4818-BE4E-5D8CE0FA3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4422">
            <a:off x="1059117" y="907394"/>
            <a:ext cx="413192" cy="414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6DFA81-78E5-4F0D-AB3A-76A5E452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060" y="253906"/>
            <a:ext cx="747555" cy="749099"/>
          </a:xfrm>
          <a:prstGeom prst="rect">
            <a:avLst/>
          </a:prstGeom>
        </p:spPr>
      </p:pic>
      <p:pic>
        <p:nvPicPr>
          <p:cNvPr id="20" name="Picture 1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9D0B0558-6776-4BCB-8F5C-EAA5D011A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04567">
            <a:off x="10661709" y="342560"/>
            <a:ext cx="821124" cy="821124"/>
          </a:xfrm>
          <a:prstGeom prst="rect">
            <a:avLst/>
          </a:prstGeom>
        </p:spPr>
      </p:pic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603FFA5-8CBB-48BE-A7D8-DC839B695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4625" y="352783"/>
            <a:ext cx="404813" cy="4056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DB19B6-E279-4A06-9AA7-C6F05FD9E01E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77DFB-0AD6-49AA-8923-3E620FF552D2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2BD2F-9BBF-454F-8E14-3980A96EA38E}"/>
              </a:ext>
            </a:extLst>
          </p:cNvPr>
          <p:cNvSpPr/>
          <p:nvPr/>
        </p:nvSpPr>
        <p:spPr>
          <a:xfrm>
            <a:off x="750978" y="1727996"/>
            <a:ext cx="10267990" cy="470539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Facebook and Instagram</a:t>
            </a:r>
            <a:r>
              <a:rPr lang="en-US" sz="1600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: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Consider: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Link your company’s Instagram to Facebook, allowing you to cross-promote your content with half the work!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Post the aftermath of successful virtual events and volunteer opportunities through videos and photos</a:t>
            </a:r>
            <a:r>
              <a:rPr lang="en-US" sz="1600" dirty="0">
                <a:solidFill>
                  <a:srgbClr val="F05126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(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Tip: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give a shout out to the local nonprofits and individuals that made it happen)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Highlight your company’s leaders and their involvement (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Idea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: consider getting a quote about why they love to support United Way; use </a:t>
            </a:r>
            <a:r>
              <a:rPr lang="en-US" sz="1600" dirty="0">
                <a:solidFill>
                  <a:srgbClr val="F05126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#WindhamUnited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)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Talk about why the United Way campaign is part of your commitment to community, especially this year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b="1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Twitter:</a:t>
            </a:r>
            <a:endParaRPr lang="en-US" sz="1600" dirty="0">
              <a:solidFill>
                <a:srgbClr val="003087"/>
              </a:solidFill>
              <a:latin typeface="Open Sans Light"/>
              <a:ea typeface="Calibri" panose="020F0502020204030204" pitchFamily="34" charset="0"/>
              <a:cs typeface="Times New Roman"/>
            </a:endParaRP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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Repurpose pictures across Twitter and share the success in 140 characters or less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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Keep on quoting: get your CEO, other company leaders and engaged employees to share their favorite part of the campaign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b="1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LinkedIn:</a:t>
            </a:r>
            <a:endParaRPr lang="en-US" sz="1600" dirty="0">
              <a:solidFill>
                <a:srgbClr val="003087"/>
              </a:solidFill>
              <a:latin typeface="Open Sans Light"/>
              <a:ea typeface="Calibri" panose="020F0502020204030204" pitchFamily="34" charset="0"/>
              <a:cs typeface="Times New Roman"/>
            </a:endParaRP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Repurpose blog posts (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Think about: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your company’s virtual volunteer efforts, leadership highlights, employee involvement pieces)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1B434"/>
              </a:buClr>
              <a:buFont typeface="Wingdings" panose="05000000000000000000" pitchFamily="2" charset="2"/>
              <a:buChar char="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Share a story about the community organizations your company supports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57007B34-CDFF-4A97-BC50-7F51AEC7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952" y="348662"/>
            <a:ext cx="8045240" cy="11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 cap="all" dirty="0">
                <a:solidFill>
                  <a:srgbClr val="003087"/>
                </a:solidFill>
                <a:latin typeface="+mj-lt"/>
              </a:rPr>
              <a:t>Your Company’s Commitment to Community</a:t>
            </a:r>
          </a:p>
          <a:p>
            <a:pPr algn="ctr" eaLnBrk="1" hangingPunct="1">
              <a:defRPr/>
            </a:pPr>
            <a:r>
              <a:rPr lang="en-US" sz="1500" dirty="0">
                <a:solidFill>
                  <a:srgbClr val="58585A"/>
                </a:solidFill>
                <a:latin typeface="+mj-lt"/>
                <a:ea typeface="MS PGothic"/>
              </a:rPr>
              <a:t>Your company is helping to solve critical community issues by supporting the United Way campaign. Get company stakeholders involved and highlight the community organizations you support. </a:t>
            </a:r>
            <a:endParaRPr lang="en-US" sz="1500" dirty="0">
              <a:solidFill>
                <a:srgbClr val="58585A"/>
              </a:solidFill>
              <a:latin typeface="+mj-lt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0B33FA2-C668-4744-A8FF-8F4B14D9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0" y="577849"/>
            <a:ext cx="852315" cy="854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BD6B3-AE13-4073-8D35-DEE4CFF4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2034">
            <a:off x="1198747" y="1030064"/>
            <a:ext cx="552327" cy="55346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21667CA-0B7A-4949-81C0-A93DBC278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0342">
            <a:off x="1179451" y="257064"/>
            <a:ext cx="717550" cy="717550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7F476766-6CE9-4B93-AB5D-6403A9DB7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6676">
            <a:off x="10036891" y="422383"/>
            <a:ext cx="958457" cy="960437"/>
          </a:xfrm>
          <a:prstGeom prst="rect">
            <a:avLst/>
          </a:prstGeom>
        </p:spPr>
      </p:pic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E3A880-4B01-4249-B7E6-C6C786240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6646">
            <a:off x="11087893" y="428283"/>
            <a:ext cx="665163" cy="665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976964-E99C-428C-8571-3558F335A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34894">
            <a:off x="10891917" y="1215610"/>
            <a:ext cx="346934" cy="3462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ACE88-8D11-45AF-9A22-B723E56E7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0888" y="1174528"/>
            <a:ext cx="552327" cy="553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DB19B6-E279-4A06-9AA7-C6F05FD9E01E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77DFB-0AD6-49AA-8923-3E620FF552D2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2BD2F-9BBF-454F-8E14-3980A96EA38E}"/>
              </a:ext>
            </a:extLst>
          </p:cNvPr>
          <p:cNvSpPr/>
          <p:nvPr/>
        </p:nvSpPr>
        <p:spPr>
          <a:xfrm>
            <a:off x="481326" y="1111401"/>
            <a:ext cx="5510158" cy="501515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58585A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Feel free to use these or make them your own. Use across Facebook, LinkedIn, Instagram and/or Twitter.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rgbClr val="F05126"/>
              </a:solidFill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Announce the start of campaign</a:t>
            </a:r>
            <a:r>
              <a:rPr lang="en-US" sz="1500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:</a:t>
            </a:r>
            <a:endParaRPr lang="en-US" sz="1500" dirty="0">
              <a:solidFill>
                <a:srgbClr val="00308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Kick off your campaign and share the excitement across all social channels.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We’re kicking off our annual United Way of Windham County</a:t>
            </a:r>
            <a:r>
              <a:rPr lang="en-US" sz="1500" dirty="0">
                <a:solidFill>
                  <a:srgbClr val="E03C31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campaign today! This year, [company name] is especially proud to partner with community gamechangers to help create a better community for all! </a:t>
            </a:r>
            <a:r>
              <a:rPr lang="en-US" sz="1500" dirty="0">
                <a:solidFill>
                  <a:srgbClr val="E03C31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#WindhamUnited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500" b="1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Highlight your event fun: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Post pictures from virtual rallies, volunteer projects, raffles, or any other fun (virtual or in-person) events you have! Use these events to get other employees excited about joining in.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Our awesome team made the VIRTUAL volunteer project a huge success! We made [x amount] of calls to seniors to bring a little bit of joy to their day during these difficult times. </a:t>
            </a:r>
            <a:r>
              <a:rPr lang="en-US" sz="1500" dirty="0">
                <a:solidFill>
                  <a:srgbClr val="E03C31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#WindhamUnited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57007B34-CDFF-4A97-BC50-7F51AEC7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57" y="319088"/>
            <a:ext cx="8914733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b="1" cap="all" dirty="0">
                <a:solidFill>
                  <a:srgbClr val="003087"/>
                </a:solidFill>
                <a:latin typeface="+mj-lt"/>
              </a:rPr>
              <a:t>TIMELINE TO SOCIAL SUCCESS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58585A"/>
                </a:solidFill>
                <a:latin typeface="+mj-lt"/>
              </a:rPr>
              <a:t>Posting on your social channels is a great way to build momentum for your campaign and boost your social media presence. 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0B33FA2-C668-4744-A8FF-8F4B14D9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6" y="242369"/>
            <a:ext cx="679832" cy="65279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21667CA-0B7A-4949-81C0-A93DBC27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0342">
            <a:off x="1037687" y="317341"/>
            <a:ext cx="501946" cy="516267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7F476766-6CE9-4B93-AB5D-6403A9DB7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6676">
            <a:off x="10356131" y="236584"/>
            <a:ext cx="656612" cy="644135"/>
          </a:xfrm>
          <a:prstGeom prst="rect">
            <a:avLst/>
          </a:prstGeom>
        </p:spPr>
      </p:pic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E3A880-4B01-4249-B7E6-C6C786240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6646">
            <a:off x="11057862" y="395853"/>
            <a:ext cx="665163" cy="6651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75AD20-CD39-4DD6-A6A3-A7C6740C3F84}"/>
              </a:ext>
            </a:extLst>
          </p:cNvPr>
          <p:cNvCxnSpPr/>
          <p:nvPr/>
        </p:nvCxnSpPr>
        <p:spPr>
          <a:xfrm>
            <a:off x="5970120" y="1492775"/>
            <a:ext cx="0" cy="5046137"/>
          </a:xfrm>
          <a:prstGeom prst="line">
            <a:avLst/>
          </a:prstGeom>
          <a:ln>
            <a:solidFill>
              <a:srgbClr val="58585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90076A-2DE4-4E50-BBB2-2FFAE473CCB8}"/>
              </a:ext>
            </a:extLst>
          </p:cNvPr>
          <p:cNvSpPr/>
          <p:nvPr/>
        </p:nvSpPr>
        <p:spPr>
          <a:xfrm>
            <a:off x="6140644" y="1635397"/>
            <a:ext cx="5524531" cy="47625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Leadership quotes</a:t>
            </a:r>
            <a:r>
              <a:rPr lang="en-US" sz="1500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Use Leadership Giving quotes from your company leadership as an opportunity to increase engagement with campaign leaders.</a:t>
            </a:r>
          </a:p>
          <a:p>
            <a:pPr marL="285750" indent="-28575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/>
              </a:rPr>
              <a:t>Tweet a quote from your CEO or another company leader about their reason for </a:t>
            </a:r>
            <a:r>
              <a:rPr lang="en-US" sz="1500" dirty="0">
                <a:solidFill>
                  <a:srgbClr val="E03C31"/>
                </a:solidFill>
                <a:latin typeface="+mn-lt"/>
                <a:ea typeface="Calibri" panose="020F0502020204030204" pitchFamily="34" charset="0"/>
                <a:cs typeface="Times New Roman"/>
              </a:rPr>
              <a:t>#WindhamUnited</a:t>
            </a:r>
          </a:p>
          <a:p>
            <a:pPr marL="285750" indent="-28575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/>
              </a:rPr>
              <a:t>Have a company leader or a Leadership Giver record a message </a:t>
            </a:r>
          </a:p>
          <a:p>
            <a:pPr marL="285750" indent="-28575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/>
              </a:rPr>
              <a:t>Highlight Leadership Givers with a picture and a brief caption about why they love giving back to the community in a special way 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500" b="1" dirty="0">
                <a:solidFill>
                  <a:srgbClr val="003087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Campaign Wrap-Up:</a:t>
            </a:r>
            <a:br>
              <a:rPr lang="en-US" sz="1500" b="1" dirty="0">
                <a:solidFill>
                  <a:srgbClr val="F05126"/>
                </a:solidFill>
                <a:latin typeface="Open Sans Light"/>
                <a:ea typeface="Calibri" panose="020F0502020204030204" pitchFamily="34" charset="0"/>
                <a:cs typeface="Times New Roman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The campaign total and thank-you shoutouts to employees are a great way to close the campaign. #WeAreAllUnited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We have BIG news to share! Our team raised $[insert campaign total] for our United Way of Windham County campaign this year. We are so grateful to be a part of a community that helps our neighbors get the support they need, no matter what they are facing. </a:t>
            </a:r>
            <a:r>
              <a:rPr lang="en-US" sz="1500" dirty="0">
                <a:solidFill>
                  <a:srgbClr val="E03C31"/>
                </a:solidFill>
                <a:latin typeface="Open Sans Light"/>
                <a:ea typeface="Calibri" panose="020F0502020204030204" pitchFamily="34" charset="0"/>
                <a:cs typeface="Times New Roman"/>
              </a:rPr>
              <a:t>#WindhamUnited</a:t>
            </a:r>
          </a:p>
        </p:txBody>
      </p:sp>
    </p:spTree>
    <p:extLst>
      <p:ext uri="{BB962C8B-B14F-4D97-AF65-F5344CB8AC3E}">
        <p14:creationId xmlns:p14="http://schemas.microsoft.com/office/powerpoint/2010/main" val="179736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26B40F-65E4-4E60-A15A-3197FD4410A1}"/>
              </a:ext>
            </a:extLst>
          </p:cNvPr>
          <p:cNvSpPr/>
          <p:nvPr/>
        </p:nvSpPr>
        <p:spPr>
          <a:xfrm>
            <a:off x="147638" y="157163"/>
            <a:ext cx="11893550" cy="6543675"/>
          </a:xfrm>
          <a:prstGeom prst="rect">
            <a:avLst/>
          </a:prstGeom>
          <a:noFill/>
          <a:ln w="38100" cmpd="sng"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73" name="Group 6">
            <a:extLst>
              <a:ext uri="{FF2B5EF4-FFF2-40B4-BE49-F238E27FC236}">
                <a16:creationId xmlns:a16="http://schemas.microsoft.com/office/drawing/2014/main" id="{9134BC78-24A2-4584-8C47-737FB857B022}"/>
              </a:ext>
            </a:extLst>
          </p:cNvPr>
          <p:cNvGrpSpPr>
            <a:grpSpLocks/>
          </p:cNvGrpSpPr>
          <p:nvPr/>
        </p:nvGrpSpPr>
        <p:grpSpPr bwMode="auto">
          <a:xfrm>
            <a:off x="1008062" y="673099"/>
            <a:ext cx="10172700" cy="2032000"/>
            <a:chOff x="550861" y="2124257"/>
            <a:chExt cx="11087102" cy="2032000"/>
          </a:xfrm>
          <a:solidFill>
            <a:srgbClr val="003087"/>
          </a:solidFill>
        </p:grpSpPr>
        <p:sp>
          <p:nvSpPr>
            <p:cNvPr id="4" name="Down Ribbon 3">
              <a:extLst>
                <a:ext uri="{FF2B5EF4-FFF2-40B4-BE49-F238E27FC236}">
                  <a16:creationId xmlns:a16="http://schemas.microsoft.com/office/drawing/2014/main" id="{D6E20F96-8329-4D40-B24F-DDE38C1E0A63}"/>
                </a:ext>
              </a:extLst>
            </p:cNvPr>
            <p:cNvSpPr/>
            <p:nvPr/>
          </p:nvSpPr>
          <p:spPr>
            <a:xfrm rot="10800000">
              <a:off x="550861" y="2124257"/>
              <a:ext cx="11087102" cy="2032000"/>
            </a:xfrm>
            <a:prstGeom prst="ribbon">
              <a:avLst>
                <a:gd name="adj1" fmla="val 16667"/>
                <a:gd name="adj2" fmla="val 75000"/>
              </a:avLst>
            </a:prstGeom>
            <a:grpFill/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4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152" name="TextBox 4">
              <a:extLst>
                <a:ext uri="{FF2B5EF4-FFF2-40B4-BE49-F238E27FC236}">
                  <a16:creationId xmlns:a16="http://schemas.microsoft.com/office/drawing/2014/main" id="{AA27BFEA-618D-4168-AD5F-2043D4EC1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46" y="2731462"/>
              <a:ext cx="8147127" cy="5909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en-US" sz="3600" b="1" cap="all" dirty="0">
                  <a:solidFill>
                    <a:schemeClr val="bg1"/>
                  </a:solidFill>
                  <a:latin typeface="+mj-lt"/>
                </a:rPr>
                <a:t>Part Two: SOCIAL TEMPLATES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70CB8-69B1-4D7C-A540-82A1A308B48A}"/>
              </a:ext>
            </a:extLst>
          </p:cNvPr>
          <p:cNvSpPr/>
          <p:nvPr/>
        </p:nvSpPr>
        <p:spPr>
          <a:xfrm>
            <a:off x="195263" y="201613"/>
            <a:ext cx="11798300" cy="6454775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EB2FAC-04C8-AE42-85D6-D3EBF0339E76}"/>
              </a:ext>
            </a:extLst>
          </p:cNvPr>
          <p:cNvSpPr txBox="1"/>
          <p:nvPr/>
        </p:nvSpPr>
        <p:spPr>
          <a:xfrm>
            <a:off x="1169485" y="828129"/>
            <a:ext cx="9849853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At [COMPANY NAME], we're excited to kick off our United Way campaign today! We are all United for a better tomorrow – for the strength of the Windham County and the people in it. 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7081C-B946-4CF2-8D18-044BA8C4FE1D}"/>
              </a:ext>
            </a:extLst>
          </p:cNvPr>
          <p:cNvSpPr txBox="1"/>
          <p:nvPr/>
        </p:nvSpPr>
        <p:spPr>
          <a:xfrm>
            <a:off x="561052" y="5063096"/>
            <a:ext cx="19670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MS PGothic"/>
                <a:cs typeface="Calibri"/>
              </a:rPr>
              <a:t>ADD COMPANY LOGO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19B0361-F05F-46C1-9193-04D689AE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983" y="4882032"/>
            <a:ext cx="7418490" cy="15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1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cket, outdoor, court, water&#10;&#10;Description automatically generated">
            <a:extLst>
              <a:ext uri="{FF2B5EF4-FFF2-40B4-BE49-F238E27FC236}">
                <a16:creationId xmlns:a16="http://schemas.microsoft.com/office/drawing/2014/main" id="{EC8FE811-A765-B042-BD55-D7A3ECDEA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" y="240890"/>
            <a:ext cx="12183862" cy="6376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3433F-43F5-434B-BC6E-85F2FD6C1E75}"/>
              </a:ext>
            </a:extLst>
          </p:cNvPr>
          <p:cNvSpPr txBox="1"/>
          <p:nvPr/>
        </p:nvSpPr>
        <p:spPr>
          <a:xfrm>
            <a:off x="531047" y="415318"/>
            <a:ext cx="11239045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[COMPANY NAME] is halfway through our #WindhamUnited campaign and have raised [X] dollars! Together, we're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Calibri"/>
              </a:rPr>
              <a:t>helping United Way foster learning, provide food and shelter, improve health and establish financial security for so many in our region. #WindhamUnited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1AC40-A367-4D98-9489-BAD394834AC4}"/>
              </a:ext>
            </a:extLst>
          </p:cNvPr>
          <p:cNvSpPr txBox="1"/>
          <p:nvPr/>
        </p:nvSpPr>
        <p:spPr>
          <a:xfrm>
            <a:off x="531047" y="5235896"/>
            <a:ext cx="19813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MS PGothic"/>
                <a:cs typeface="Calibri"/>
              </a:rPr>
              <a:t>ADD COMPANY LOGO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4C279FD-E568-431C-816B-837C880F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292" y="5055010"/>
            <a:ext cx="7416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5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99822D1ED30419065BF71AC32457E" ma:contentTypeVersion="13" ma:contentTypeDescription="Create a new document." ma:contentTypeScope="" ma:versionID="36ba7c17b55b2d5010ea20396c045f43">
  <xsd:schema xmlns:xsd="http://www.w3.org/2001/XMLSchema" xmlns:xs="http://www.w3.org/2001/XMLSchema" xmlns:p="http://schemas.microsoft.com/office/2006/metadata/properties" xmlns:ns3="4b84995e-9a9c-4498-8063-785fe70d4dbd" xmlns:ns4="8e478327-cd76-4d8e-b0c8-5828c0ae9bf1" targetNamespace="http://schemas.microsoft.com/office/2006/metadata/properties" ma:root="true" ma:fieldsID="f059530053e233edf53473a4ecbd51cc" ns3:_="" ns4:_="">
    <xsd:import namespace="4b84995e-9a9c-4498-8063-785fe70d4dbd"/>
    <xsd:import namespace="8e478327-cd76-4d8e-b0c8-5828c0ae9b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4995e-9a9c-4498-8063-785fe70d4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78327-cd76-4d8e-b0c8-5828c0ae9b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1EF6F-E0BF-4116-9CB6-E9E377694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4995e-9a9c-4498-8063-785fe70d4dbd"/>
    <ds:schemaRef ds:uri="8e478327-cd76-4d8e-b0c8-5828c0ae9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B24910-058A-4D46-B54D-86BFDF3BE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7479B-4500-460C-8693-278EE654856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8e478327-cd76-4d8e-b0c8-5828c0ae9bf1"/>
    <ds:schemaRef ds:uri="4b84995e-9a9c-4498-8063-785fe70d4dbd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1516</Words>
  <Application>Microsoft Office PowerPoint</Application>
  <PresentationFormat>Custom</PresentationFormat>
  <Paragraphs>127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Devaney</dc:creator>
  <cp:lastModifiedBy>Kara Orfanidis</cp:lastModifiedBy>
  <cp:revision>553</cp:revision>
  <dcterms:created xsi:type="dcterms:W3CDTF">2015-05-27T18:34:11Z</dcterms:created>
  <dcterms:modified xsi:type="dcterms:W3CDTF">2020-08-25T18:36:15Z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0x0101007FB99822D1ED30419065BF71AC32457E</vt:lpwstr>
  </property>
  <property fmtid="{D5CDD505-2E9C-101B-9397-08002B2CF9AE}" pid="3" name="Order">
    <vt:r8>12234800</vt:r8>
  </property>
</Properties>
</file>